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6"/>
  </p:notesMasterIdLst>
  <p:sldIdLst>
    <p:sldId id="276" r:id="rId2"/>
    <p:sldId id="275" r:id="rId3"/>
    <p:sldId id="313" r:id="rId4"/>
    <p:sldId id="268" r:id="rId5"/>
    <p:sldId id="296" r:id="rId6"/>
    <p:sldId id="297" r:id="rId7"/>
    <p:sldId id="298" r:id="rId8"/>
    <p:sldId id="299" r:id="rId9"/>
    <p:sldId id="300" r:id="rId10"/>
    <p:sldId id="302" r:id="rId11"/>
    <p:sldId id="310" r:id="rId12"/>
    <p:sldId id="305" r:id="rId13"/>
    <p:sldId id="278" r:id="rId14"/>
    <p:sldId id="308" r:id="rId15"/>
    <p:sldId id="307" r:id="rId16"/>
    <p:sldId id="309" r:id="rId17"/>
    <p:sldId id="311" r:id="rId18"/>
    <p:sldId id="303" r:id="rId19"/>
    <p:sldId id="279" r:id="rId20"/>
    <p:sldId id="314" r:id="rId21"/>
    <p:sldId id="315" r:id="rId22"/>
    <p:sldId id="316" r:id="rId23"/>
    <p:sldId id="317" r:id="rId24"/>
    <p:sldId id="318" r:id="rId25"/>
  </p:sldIdLst>
  <p:sldSz cx="9144000" cy="6858000" type="screen4x3"/>
  <p:notesSz cx="6858000" cy="9144000"/>
  <p:embeddedFontLst>
    <p:embeddedFont>
      <p:font typeface="Open Sans Light" panose="020B0306030504020204" pitchFamily="34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Lato Light" panose="020F0302020204030203" pitchFamily="34" charset="0"/>
      <p:regular r:id="rId33"/>
      <p:italic r:id="rId34"/>
    </p:embeddedFont>
    <p:embeddedFont>
      <p:font typeface="Droid Sans" panose="020B0604020202020204" charset="0"/>
      <p:regular r:id="rId35"/>
      <p:bold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6" autoAdjust="0"/>
    <p:restoredTop sz="84117" autoAdjust="0"/>
  </p:normalViewPr>
  <p:slideViewPr>
    <p:cSldViewPr>
      <p:cViewPr varScale="1">
        <p:scale>
          <a:sx n="75" d="100"/>
          <a:sy n="75" d="100"/>
        </p:scale>
        <p:origin x="12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370B2-4884-4828-AB79-C9CEC9E7EAA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CF070-73B3-4461-B934-7C0AA047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1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general, the workflow</a:t>
            </a:r>
            <a:r>
              <a:rPr lang="en-US" baseline="0" dirty="0" smtClean="0"/>
              <a:t> will be as outlined above.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Upon receiving a new chemical, assuming it has an SDS provided, write or attach somewhere: date received, location which it will be stored, &amp; supplier; and then drop off into the future folder/box/device/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which will be placed in or around Sara’s office.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 SDS is not included, look up the proper one on the manufacturers website and complete the above steps.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an SDS cannot be found, include as much information about the chemical as possible (CAS number is most helpful) and drop off with the above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5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02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adding a new chemical, you’ll of course want to make sure it isn’t in</a:t>
            </a:r>
            <a:r>
              <a:rPr lang="en-US" baseline="0" dirty="0" smtClean="0"/>
              <a:t> the system already.</a:t>
            </a:r>
          </a:p>
          <a:p>
            <a:r>
              <a:rPr lang="en-US" baseline="0" dirty="0" smtClean="0"/>
              <a:t>After you’ve searched for the chemical in question and ensured it isn’t in the database, click the “New (blank) record” button, circled in red above (right arrow with a yellow asterisk next to it)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75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adding a new chemical, you’ll of course want to make sure it isn’t in</a:t>
            </a:r>
            <a:r>
              <a:rPr lang="en-US" baseline="0" dirty="0" smtClean="0"/>
              <a:t> the system already.</a:t>
            </a:r>
          </a:p>
          <a:p>
            <a:r>
              <a:rPr lang="en-US" baseline="0" dirty="0" smtClean="0"/>
              <a:t>After you’ve searched for the chemical in question and ensured it isn’t in the database, click the “New (blank) record” button, circled in red above (right arrow with a yellow asterisk next to it)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73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adding a new chemical, you’ll of course want to make sure it isn’t in</a:t>
            </a:r>
            <a:r>
              <a:rPr lang="en-US" baseline="0" dirty="0" smtClean="0"/>
              <a:t> the system already.</a:t>
            </a:r>
          </a:p>
          <a:p>
            <a:r>
              <a:rPr lang="en-US" baseline="0" dirty="0" smtClean="0"/>
              <a:t>After you’ve searched for the chemical in question and ensured it isn’t in the database, click the “New (blank) record” button, circled in red above (right arrow with a yellow asterisk next to it)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7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adding a new chemical, you’ll of course want to make sure it isn’t in</a:t>
            </a:r>
            <a:r>
              <a:rPr lang="en-US" baseline="0" dirty="0" smtClean="0"/>
              <a:t> the system already.</a:t>
            </a:r>
          </a:p>
          <a:p>
            <a:r>
              <a:rPr lang="en-US" baseline="0" dirty="0" smtClean="0"/>
              <a:t>After you’ve searched for the chemical in question and ensured it isn’t in the database, click the “New (blank) record” button, circled in red above (right arrow with a yellow asterisk next to it)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8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adding a new chemical, you’ll of course want to make sure it isn’t in</a:t>
            </a:r>
            <a:r>
              <a:rPr lang="en-US" baseline="0" dirty="0" smtClean="0"/>
              <a:t> the system already.</a:t>
            </a:r>
          </a:p>
          <a:p>
            <a:r>
              <a:rPr lang="en-US" baseline="0" dirty="0" smtClean="0"/>
              <a:t>After you’ve searched for the chemical in question and ensured it isn’t in the database, click the “New (blank) record” button, circled in red above (right arrow with a yellow asterisk next to it)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1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adding a new chemical, you’ll of course want to make sure it isn’t in</a:t>
            </a:r>
            <a:r>
              <a:rPr lang="en-US" baseline="0" dirty="0" smtClean="0"/>
              <a:t> the system already.</a:t>
            </a:r>
          </a:p>
          <a:p>
            <a:r>
              <a:rPr lang="en-US" baseline="0" dirty="0" smtClean="0"/>
              <a:t>After you’ve searched for the chemical in question and ensured it isn’t in the database, click the “New (blank) record” button, circled in red above (right arrow with a yellow asterisk next to it)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38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adding a new chemical, you’ll of course want to make sure it isn’t in</a:t>
            </a:r>
            <a:r>
              <a:rPr lang="en-US" baseline="0" dirty="0" smtClean="0"/>
              <a:t> the system already.</a:t>
            </a:r>
          </a:p>
          <a:p>
            <a:r>
              <a:rPr lang="en-US" baseline="0" dirty="0" smtClean="0"/>
              <a:t>After you’ve searched for the chemical in question and ensured it isn’t in the database, click the “New (blank) record” button, circled in red above (right arrow with a yellow asterisk next to it)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91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clicking the add new record button,</a:t>
            </a:r>
          </a:p>
          <a:p>
            <a:endParaRPr lang="en-US" dirty="0" smtClean="0"/>
          </a:p>
          <a:p>
            <a:r>
              <a:rPr lang="en-US" dirty="0" smtClean="0"/>
              <a:t>A</a:t>
            </a:r>
            <a:r>
              <a:rPr lang="en-US" baseline="0" dirty="0" smtClean="0"/>
              <a:t> new entry will be added to the end of the list</a:t>
            </a:r>
          </a:p>
          <a:p>
            <a:r>
              <a:rPr lang="en-US" baseline="0" dirty="0" smtClean="0"/>
              <a:t>In this example, the next ID ends up being 2497, the ID will be different every time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80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clicking the add new record button,</a:t>
            </a:r>
          </a:p>
          <a:p>
            <a:endParaRPr lang="en-US" dirty="0" smtClean="0"/>
          </a:p>
          <a:p>
            <a:r>
              <a:rPr lang="en-US" dirty="0" smtClean="0"/>
              <a:t>A</a:t>
            </a:r>
            <a:r>
              <a:rPr lang="en-US" baseline="0" dirty="0" smtClean="0"/>
              <a:t> new entry will be added to the end of the list</a:t>
            </a:r>
          </a:p>
          <a:p>
            <a:r>
              <a:rPr lang="en-US" baseline="0" dirty="0" smtClean="0"/>
              <a:t>In this example, the next ID ends up being 2497, the ID will be different every time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8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general, the workflow</a:t>
            </a:r>
            <a:r>
              <a:rPr lang="en-US" baseline="0" dirty="0" smtClean="0"/>
              <a:t> will be as outlined above.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Upon receiving a new chemical, assuming it has an SDS provided, write or attach somewhere: date received, location which it will be stored, &amp; supplier; and then drop off into the future folder/box/device/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which will be placed in or around Sara’s office.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 SDS is not included, look up the proper one on the manufacturers website and complete the above steps.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an SDS cannot be found, include as much information about the chemical as possible (CAS number is most helpful) and drop off with the above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21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11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43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55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46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40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87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6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19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59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file “MSDS.accdb” to your</a:t>
            </a:r>
            <a:r>
              <a:rPr lang="en-US" baseline="0" dirty="0" smtClean="0"/>
              <a:t> desktop (or wherever you want it) from the directory: </a:t>
            </a:r>
            <a:r>
              <a:rPr lang="en-US" dirty="0" smtClean="0">
                <a:hlinkClick r:id="rId3" action="ppaction://hlinkfile"/>
              </a:rPr>
              <a:t>X:\ASUS\Dublin\cas-j\0 - Yu\MSDS Access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your own personal copy of the front end.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You’ll be launching this frontend to gain access to the database.</a:t>
            </a:r>
          </a:p>
          <a:p>
            <a:r>
              <a:rPr lang="en-US" baseline="0" dirty="0" smtClean="0"/>
              <a:t>Customize it or ruin it all you want, if you mess it up simply delete it and re-copy the front end from the above location.</a:t>
            </a:r>
          </a:p>
          <a:p>
            <a:endParaRPr lang="en-US" dirty="0" smtClean="0"/>
          </a:p>
          <a:p>
            <a:r>
              <a:rPr lang="en-US" dirty="0" smtClean="0"/>
              <a:t>Launch</a:t>
            </a:r>
            <a:r>
              <a:rPr lang="en-US" baseline="0" dirty="0" smtClean="0"/>
              <a:t> the file and to the left you should see some “forms” called:</a:t>
            </a:r>
          </a:p>
          <a:p>
            <a:r>
              <a:rPr lang="en-US" baseline="0" dirty="0" smtClean="0"/>
              <a:t>1</a:t>
            </a:r>
            <a:r>
              <a:rPr lang="en-US" dirty="0" smtClean="0"/>
              <a:t>-Search Chemical</a:t>
            </a:r>
          </a:p>
          <a:p>
            <a:r>
              <a:rPr lang="en-US" dirty="0" smtClean="0"/>
              <a:t>2-Add/Edit Chemical</a:t>
            </a:r>
          </a:p>
          <a:p>
            <a:endParaRPr lang="en-US" dirty="0" smtClean="0"/>
          </a:p>
          <a:p>
            <a:r>
              <a:rPr lang="en-US" dirty="0" smtClean="0"/>
              <a:t>Number 1</a:t>
            </a:r>
            <a:r>
              <a:rPr lang="en-US" baseline="0" dirty="0" smtClean="0"/>
              <a:t> is basically a “read-only” copy of number 2.</a:t>
            </a:r>
          </a:p>
          <a:p>
            <a:r>
              <a:rPr lang="en-US" baseline="0" dirty="0" smtClean="0"/>
              <a:t>Launch number 1 if you are simply trying to search for an MSDS or find where a chemical is located</a:t>
            </a:r>
          </a:p>
          <a:p>
            <a:r>
              <a:rPr lang="en-US" baseline="0" dirty="0" smtClean="0"/>
              <a:t>Number 2 is used only if you are adding a new chemical or , e.g., need to edit a chemicals location, remove a chemical,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F070-73B3-4461-B934-7C0AA04723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4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924050"/>
          </a:xfrm>
        </p:spPr>
        <p:txBody>
          <a:bodyPr/>
          <a:lstStyle>
            <a:lvl1pPr algn="ctr">
              <a:defRPr cap="small" baseline="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47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8B7E-640D-42A3-B1D1-C2DD87440742}" type="datetime1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fik 8" descr="wave-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4085"/>
            <a:ext cx="9144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7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2000"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2pPr>
            <a:lvl3pPr>
              <a:defRPr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3pPr>
            <a:lvl4pPr>
              <a:defRPr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4pPr>
            <a:lvl5pPr>
              <a:defRPr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7F68-0B52-4EE5-A413-F43FA06B3A80}" type="datetime1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FC4B-D38D-4595-9B3E-CA3AE2F01735}" type="datetime1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990600"/>
            <a:ext cx="8229600" cy="53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1254-8650-4EA0-9CF8-B54AC2A68DD3}" type="datetime1">
              <a:rPr lang="en-US" smtClean="0"/>
              <a:t>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914400"/>
            <a:ext cx="8229600" cy="53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520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47800"/>
            <a:ext cx="3008313" cy="4678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61047-249E-4E09-AA9D-F8B688D61010}" type="datetime1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457200" y="228600"/>
            <a:ext cx="8229600" cy="565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 cap="small" normalizeH="0" baseline="0">
                <a:solidFill>
                  <a:schemeClr val="tx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2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/Sourc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838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43200"/>
            <a:ext cx="6400800" cy="2895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335B-9606-4A51-BDBD-F336E6413846}" type="datetime1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fik 8" descr="wave-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4085"/>
            <a:ext cx="9144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45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chemeClr val="bg1">
              <a:lumMod val="6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5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69075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95000"/>
                  </a:schemeClr>
                </a:solidFill>
                <a:latin typeface="Lato Light" pitchFamily="34" charset="0"/>
              </a:defRPr>
            </a:lvl1pPr>
          </a:lstStyle>
          <a:p>
            <a:fld id="{E4B24EE1-1ADC-46B1-B846-E6C2F8989D26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9399" y="6553200"/>
            <a:ext cx="3503613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small" baseline="0">
                <a:solidFill>
                  <a:schemeClr val="bg1">
                    <a:lumMod val="95000"/>
                  </a:schemeClr>
                </a:solidFill>
                <a:latin typeface="Lato Light" pitchFamily="34" charset="0"/>
              </a:defRPr>
            </a:lvl1pPr>
          </a:lstStyle>
          <a:p>
            <a:r>
              <a:rPr lang="en-US" smtClean="0"/>
              <a:t>sds database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  <a:latin typeface="Lato Light" pitchFamily="34" charset="0"/>
              </a:defRPr>
            </a:lvl1pPr>
          </a:lstStyle>
          <a:p>
            <a:fld id="{F5B73C0F-B7A9-410D-9DBE-01B9D20E65E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fik 6" descr="ASKchemicals_Logo_4c.bmp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201613"/>
            <a:ext cx="2592387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19"/>
          </a:xfrm>
          <a:prstGeom prst="rect">
            <a:avLst/>
          </a:prstGeom>
          <a:solidFill>
            <a:schemeClr val="bg1">
              <a:lumMod val="6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63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b="0" kern="1200" cap="small" normalizeH="0" baseline="0">
          <a:solidFill>
            <a:schemeClr val="tx1"/>
          </a:solidFill>
          <a:latin typeface="Open Sans Light" pitchFamily="34" charset="0"/>
          <a:ea typeface="Open Sans Light" pitchFamily="34" charset="0"/>
          <a:cs typeface="Open Sans Light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Lato" pitchFamily="34" charset="0"/>
          <a:ea typeface="Droid Sans" pitchFamily="34" charset="0"/>
          <a:cs typeface="Droid Sans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Lato Light" pitchFamily="34" charset="0"/>
          <a:ea typeface="Droid Sans" pitchFamily="34" charset="0"/>
          <a:cs typeface="Droid Sans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Lato Light" pitchFamily="34" charset="0"/>
          <a:ea typeface="Droid Sans" pitchFamily="34" charset="0"/>
          <a:cs typeface="Droid Sans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\\global.ask\data\sites\NASA\ASUS\Dublin\cas-j\0%20-%20Yu\MSDS%20Acces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 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" y="875817"/>
            <a:ext cx="9144000" cy="596925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600200" y="1981200"/>
            <a:ext cx="7543800" cy="1524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762836" y="2518887"/>
            <a:ext cx="340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Select correct chemical from list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47800" y="5213902"/>
            <a:ext cx="2362200" cy="1962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1000" y="1524000"/>
            <a:ext cx="990600" cy="3689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9555" y="1226581"/>
            <a:ext cx="728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Search for chemical name (relies on network connection, potentially slow)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511065" y="2133600"/>
            <a:ext cx="251771" cy="653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00200" y="5562600"/>
            <a:ext cx="1600200" cy="9906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76600" y="4311134"/>
            <a:ext cx="1285164" cy="1327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19751" y="3941802"/>
            <a:ext cx="2816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Locations of chemical, listed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216857" y="5570462"/>
            <a:ext cx="1422779" cy="37313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49044" y="5029200"/>
            <a:ext cx="389756" cy="51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4703727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Hazards of chemical, listed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38" y="3429000"/>
            <a:ext cx="3147333" cy="281964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/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chemical? Need to edit an old chemical?</a:t>
            </a:r>
          </a:p>
          <a:p>
            <a:pPr lvl="1"/>
            <a:r>
              <a:rPr lang="en-US" dirty="0" smtClean="0"/>
              <a:t>Click the Add / Edit button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49600" y="5212800"/>
            <a:ext cx="1371600" cy="838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60600" y="1451302"/>
            <a:ext cx="1178560" cy="3266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49600" y="1778000"/>
            <a:ext cx="289560" cy="3434800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3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– add/edit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4693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8400" y="4343400"/>
            <a:ext cx="371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need to add a new chemical,</a:t>
            </a:r>
          </a:p>
          <a:p>
            <a:r>
              <a:rPr lang="en-US" dirty="0" smtClean="0"/>
              <a:t>Click the “New (blank) record” button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31003" y="3837120"/>
            <a:ext cx="381000" cy="771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" y="1447800"/>
            <a:ext cx="9144000" cy="5464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– add/edit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470101" y="6387829"/>
            <a:ext cx="1828800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470101" y="2057400"/>
            <a:ext cx="1642683" cy="432189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298901" y="3825876"/>
            <a:ext cx="5845099" cy="308682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406" y="2063623"/>
            <a:ext cx="5865685" cy="1746375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248400" y="3124200"/>
            <a:ext cx="533400" cy="5334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02406" y="2057401"/>
            <a:ext cx="5919292" cy="1752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– add/edit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512"/>
            <a:ext cx="9144000" cy="5431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399" y="3343525"/>
            <a:ext cx="3276600" cy="646331"/>
          </a:xfrm>
          <a:prstGeom prst="rect">
            <a:avLst/>
          </a:prstGeom>
          <a:solidFill>
            <a:srgbClr val="FFC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creates a new chemical “ID”</a:t>
            </a:r>
          </a:p>
          <a:p>
            <a:r>
              <a:rPr lang="en-US" dirty="0" smtClean="0"/>
              <a:t>With attached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– add/edit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512"/>
            <a:ext cx="9144000" cy="543148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667000" y="3124200"/>
            <a:ext cx="220980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667000" y="3352800"/>
            <a:ext cx="220980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667000" y="3657600"/>
            <a:ext cx="220980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67000" y="3886200"/>
            <a:ext cx="220980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00600" y="29688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ID</a:t>
            </a:r>
            <a:r>
              <a:rPr lang="en-US" sz="1400" dirty="0" smtClean="0"/>
              <a:t>: automatically generated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800600" y="31974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Name</a:t>
            </a:r>
            <a:r>
              <a:rPr lang="en-US" sz="1400" dirty="0" smtClean="0"/>
              <a:t>: chemical name, any synonyms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800600" y="3474927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Company</a:t>
            </a:r>
            <a:r>
              <a:rPr lang="en-US" sz="1400" dirty="0" smtClean="0"/>
              <a:t>: manufacturer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00600" y="37338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Received</a:t>
            </a:r>
            <a:r>
              <a:rPr lang="en-US" sz="1400" dirty="0" smtClean="0"/>
              <a:t>: current date automatically generated, change if needed</a:t>
            </a:r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667000" y="4495800"/>
            <a:ext cx="220980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00600" y="4314968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CAS</a:t>
            </a:r>
            <a:r>
              <a:rPr lang="en-US" sz="1400" dirty="0" smtClean="0"/>
              <a:t>: enter CAS number if available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876800" y="2360841"/>
            <a:ext cx="327660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Fill in appropriate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– add/edit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512"/>
            <a:ext cx="9144000" cy="543148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2160896" y="4039736"/>
            <a:ext cx="2133600" cy="2209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91000" y="362256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MSDS</a:t>
            </a:r>
            <a:r>
              <a:rPr lang="en-US" sz="1400" dirty="0" smtClean="0"/>
              <a:t>: check this box if MSDS will be attached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191000" y="3900064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TDS</a:t>
            </a:r>
            <a:r>
              <a:rPr lang="en-US" sz="1400" dirty="0" smtClean="0"/>
              <a:t>: </a:t>
            </a:r>
            <a:r>
              <a:rPr lang="en-US" sz="1400" dirty="0"/>
              <a:t>check this box if </a:t>
            </a:r>
            <a:r>
              <a:rPr lang="en-US" sz="1400" dirty="0" smtClean="0"/>
              <a:t>TDS </a:t>
            </a:r>
            <a:r>
              <a:rPr lang="en-US" sz="1400" dirty="0"/>
              <a:t>will be attached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160896" y="3811136"/>
            <a:ext cx="2133600" cy="22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3059668"/>
            <a:ext cx="365760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“Check” the proper boxes if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– add/edit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" y="1432608"/>
            <a:ext cx="9144000" cy="543148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145024" y="3090483"/>
            <a:ext cx="42672" cy="207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20640" y="2858977"/>
            <a:ext cx="325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Location: </a:t>
            </a:r>
            <a:r>
              <a:rPr lang="en-US" sz="1400" dirty="0" smtClean="0"/>
              <a:t>lab area the chemical is located in, can include multiple areas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31828" y="3367011"/>
            <a:ext cx="325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Hazard</a:t>
            </a:r>
            <a:r>
              <a:rPr lang="en-US" sz="1400" dirty="0" smtClean="0"/>
              <a:t>: OSHA hazards (stickers), can include multiple hazards</a:t>
            </a:r>
            <a:endParaRPr lang="en-US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277548" y="3581400"/>
            <a:ext cx="25972" cy="233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598033" y="4259953"/>
            <a:ext cx="325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Notes</a:t>
            </a:r>
            <a:r>
              <a:rPr lang="en-US" sz="1400" dirty="0" smtClean="0"/>
              <a:t>: add any additional notes here</a:t>
            </a:r>
            <a:endParaRPr lang="en-US" sz="14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934200" y="4567730"/>
            <a:ext cx="0" cy="1353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781800" y="4585440"/>
            <a:ext cx="2603" cy="577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87696" y="2324195"/>
            <a:ext cx="327660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locations and hazards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2778" t="-479" r="-926" b="479"/>
          <a:stretch/>
        </p:blipFill>
        <p:spPr>
          <a:xfrm>
            <a:off x="0" y="813900"/>
            <a:ext cx="7140498" cy="5739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add/edit - </a:t>
            </a:r>
            <a:r>
              <a:rPr lang="en-US" b="1" dirty="0" smtClean="0"/>
              <a:t>example</a:t>
            </a:r>
            <a:endParaRPr lang="en-US" b="1" dirty="0"/>
          </a:p>
        </p:txBody>
      </p:sp>
      <p:pic>
        <p:nvPicPr>
          <p:cNvPr id="14" name="Content Placeholder 12"/>
          <p:cNvPicPr>
            <a:picLocks noChangeAspect="1"/>
          </p:cNvPicPr>
          <p:nvPr/>
        </p:nvPicPr>
        <p:blipFill rotWithShape="1">
          <a:blip r:embed="rId3"/>
          <a:srcRect l="52778" t="90227" r="34890" b="479"/>
          <a:stretch/>
        </p:blipFill>
        <p:spPr>
          <a:xfrm>
            <a:off x="3112784" y="2057400"/>
            <a:ext cx="6008914" cy="17526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019800"/>
            <a:ext cx="1828800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12784" y="2037802"/>
            <a:ext cx="6008914" cy="1772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0" y="2057400"/>
            <a:ext cx="3112784" cy="39624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828800" y="3825874"/>
            <a:ext cx="7315200" cy="27273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227955" y="3036849"/>
            <a:ext cx="533400" cy="5334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23950" y="1363412"/>
            <a:ext cx="3104005" cy="369332"/>
          </a:xfrm>
          <a:prstGeom prst="rect">
            <a:avLst/>
          </a:prstGeom>
          <a:solidFill>
            <a:srgbClr val="92D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Click “New (blank) record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8" t="56922" r="21993" b="1256"/>
          <a:stretch/>
        </p:blipFill>
        <p:spPr>
          <a:xfrm>
            <a:off x="0" y="1272503"/>
            <a:ext cx="13459968" cy="5257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add/edit - </a:t>
            </a:r>
            <a:r>
              <a:rPr lang="en-US" b="1" dirty="0"/>
              <a:t>example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5955270" y="2412561"/>
            <a:ext cx="304800" cy="2286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3012" y="2362200"/>
            <a:ext cx="3104005" cy="369332"/>
          </a:xfrm>
          <a:prstGeom prst="rect">
            <a:avLst/>
          </a:prstGeom>
          <a:solidFill>
            <a:srgbClr val="92D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New ID is </a:t>
            </a:r>
            <a:r>
              <a:rPr lang="en-US" dirty="0" err="1" smtClean="0"/>
              <a:t>autogenerated</a:t>
            </a:r>
            <a:endParaRPr lang="en-US" dirty="0"/>
          </a:p>
        </p:txBody>
      </p:sp>
      <p:sp>
        <p:nvSpPr>
          <p:cNvPr id="12" name="Left Arrow 11"/>
          <p:cNvSpPr/>
          <p:nvPr/>
        </p:nvSpPr>
        <p:spPr>
          <a:xfrm>
            <a:off x="5977053" y="4266761"/>
            <a:ext cx="304800" cy="2286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44795" y="4216400"/>
            <a:ext cx="3104005" cy="369332"/>
          </a:xfrm>
          <a:prstGeom prst="rect">
            <a:avLst/>
          </a:prstGeom>
          <a:solidFill>
            <a:srgbClr val="92D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Date is </a:t>
            </a:r>
            <a:r>
              <a:rPr lang="en-US" dirty="0" err="1" smtClean="0"/>
              <a:t>autogenerated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lab inventory</a:t>
            </a:r>
          </a:p>
          <a:p>
            <a:pPr lvl="1"/>
            <a:r>
              <a:rPr lang="en-US" dirty="0" smtClean="0"/>
              <a:t>Use the SDS database to verify whether a chemical is located in the lab or not</a:t>
            </a:r>
          </a:p>
          <a:p>
            <a:pPr lvl="1"/>
            <a:r>
              <a:rPr lang="en-US" dirty="0" smtClean="0"/>
              <a:t>Where the chemical is located</a:t>
            </a:r>
          </a:p>
          <a:p>
            <a:pPr lvl="1"/>
            <a:r>
              <a:rPr lang="en-US" dirty="0" smtClean="0"/>
              <a:t>Hazards associated with the chemical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6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4" t="61405" r="18292" b="11591"/>
          <a:stretch/>
        </p:blipFill>
        <p:spPr>
          <a:xfrm>
            <a:off x="2794000" y="3968951"/>
            <a:ext cx="6324600" cy="25842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61405" r="53796" b="5016"/>
          <a:stretch/>
        </p:blipFill>
        <p:spPr>
          <a:xfrm>
            <a:off x="0" y="794303"/>
            <a:ext cx="5410200" cy="3213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add/edit - </a:t>
            </a:r>
            <a:r>
              <a:rPr lang="en-US" b="1" dirty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5085080" y="1447800"/>
            <a:ext cx="304800" cy="2286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>
            <a:off x="5105400" y="1981200"/>
            <a:ext cx="304800" cy="2286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5105400" y="3581400"/>
            <a:ext cx="304800" cy="2286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460937" y="1377434"/>
            <a:ext cx="3104005" cy="369332"/>
          </a:xfrm>
          <a:prstGeom prst="rect">
            <a:avLst/>
          </a:prstGeom>
          <a:solidFill>
            <a:srgbClr val="92D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Fill in names, synonyms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71160" y="1916668"/>
            <a:ext cx="3104005" cy="369332"/>
          </a:xfrm>
          <a:prstGeom prst="rect">
            <a:avLst/>
          </a:prstGeom>
          <a:solidFill>
            <a:srgbClr val="92D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Fill in manufacturer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86275" y="3525520"/>
            <a:ext cx="3104005" cy="369332"/>
          </a:xfrm>
          <a:prstGeom prst="rect">
            <a:avLst/>
          </a:prstGeom>
          <a:solidFill>
            <a:srgbClr val="92D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Fill in CAS #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452880" y="3048000"/>
            <a:ext cx="4018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457961" y="3422449"/>
            <a:ext cx="4028314" cy="6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96497" y="2844225"/>
            <a:ext cx="3104005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“Check” box if document available, </a:t>
            </a:r>
            <a:r>
              <a:rPr lang="en-US" sz="1600" b="1" dirty="0" smtClean="0"/>
              <a:t>file extension </a:t>
            </a:r>
            <a:r>
              <a:rPr lang="en-US" sz="1600" b="1" dirty="0" err="1" smtClean="0"/>
              <a:t>autogenerated</a:t>
            </a:r>
            <a:endParaRPr lang="en-US" sz="1600" b="1" dirty="0"/>
          </a:p>
        </p:txBody>
      </p:sp>
      <p:sp>
        <p:nvSpPr>
          <p:cNvPr id="37" name="Right Arrow 36"/>
          <p:cNvSpPr/>
          <p:nvPr/>
        </p:nvSpPr>
        <p:spPr>
          <a:xfrm>
            <a:off x="3276600" y="4349235"/>
            <a:ext cx="337820" cy="2335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3276600" y="5938606"/>
            <a:ext cx="337820" cy="2335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7200" y="4114800"/>
            <a:ext cx="2743200" cy="861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Select location(s) from dropdown menu</a:t>
            </a:r>
          </a:p>
          <a:p>
            <a:r>
              <a:rPr lang="en-US" sz="1600" dirty="0" smtClean="0"/>
              <a:t>Add notes if appropriate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5615226"/>
            <a:ext cx="2743200" cy="861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Select hazard (s) from dropdown menu</a:t>
            </a:r>
          </a:p>
          <a:p>
            <a:r>
              <a:rPr lang="en-US" sz="1600" dirty="0" smtClean="0"/>
              <a:t>Add notes if appropriate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9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add/edit - </a:t>
            </a:r>
            <a:r>
              <a:rPr lang="en-US" b="1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Assuming you have the SDS and the TDS on your computer, in PDF format…</a:t>
            </a:r>
          </a:p>
          <a:p>
            <a:pPr lvl="1"/>
            <a:r>
              <a:rPr lang="en-US" dirty="0" smtClean="0"/>
              <a:t>Rename the files to the </a:t>
            </a:r>
            <a:r>
              <a:rPr lang="en-US" dirty="0" err="1" smtClean="0"/>
              <a:t>autogenerated</a:t>
            </a:r>
            <a:r>
              <a:rPr lang="en-US" dirty="0" smtClean="0"/>
              <a:t> filenames we saw above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3" t="-429" r="1053" b="58927"/>
          <a:stretch/>
        </p:blipFill>
        <p:spPr>
          <a:xfrm>
            <a:off x="181707" y="3048000"/>
            <a:ext cx="4359018" cy="2232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t="591" r="2815" b="49409"/>
          <a:stretch/>
        </p:blipFill>
        <p:spPr>
          <a:xfrm>
            <a:off x="4861182" y="3048000"/>
            <a:ext cx="4206618" cy="2693904"/>
          </a:xfrm>
          <a:prstGeom prst="rect">
            <a:avLst/>
          </a:prstGeom>
        </p:spPr>
      </p:pic>
      <p:sp>
        <p:nvSpPr>
          <p:cNvPr id="13" name="Curved Up Arrow 12"/>
          <p:cNvSpPr/>
          <p:nvPr/>
        </p:nvSpPr>
        <p:spPr>
          <a:xfrm>
            <a:off x="533400" y="4692098"/>
            <a:ext cx="5257800" cy="1480102"/>
          </a:xfrm>
          <a:prstGeom prst="curvedUp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add/edit - </a:t>
            </a:r>
            <a:r>
              <a:rPr lang="en-US" b="1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Open the SDS file location by clicking the “folder” icon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9" t="57512" r="39700" b="33401"/>
          <a:stretch/>
        </p:blipFill>
        <p:spPr>
          <a:xfrm>
            <a:off x="152400" y="1859622"/>
            <a:ext cx="4114800" cy="11430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178560" y="2260942"/>
            <a:ext cx="533400" cy="5334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891" y="1956662"/>
            <a:ext cx="3707018" cy="42255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t="591" r="30588" b="66381"/>
          <a:stretch/>
        </p:blipFill>
        <p:spPr>
          <a:xfrm>
            <a:off x="762000" y="4392696"/>
            <a:ext cx="2996021" cy="1779504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1711960" y="1828800"/>
            <a:ext cx="3581400" cy="640421"/>
          </a:xfrm>
          <a:custGeom>
            <a:avLst/>
            <a:gdLst>
              <a:gd name="connsiteX0" fmla="*/ 0 w 3505200"/>
              <a:gd name="connsiteY0" fmla="*/ 178892 h 640421"/>
              <a:gd name="connsiteX1" fmla="*/ 3184990 w 3505200"/>
              <a:gd name="connsiteY1" fmla="*/ 178892 h 640421"/>
              <a:gd name="connsiteX2" fmla="*/ 3184990 w 3505200"/>
              <a:gd name="connsiteY2" fmla="*/ 0 h 640421"/>
              <a:gd name="connsiteX3" fmla="*/ 3505200 w 3505200"/>
              <a:gd name="connsiteY3" fmla="*/ 320211 h 640421"/>
              <a:gd name="connsiteX4" fmla="*/ 3184990 w 3505200"/>
              <a:gd name="connsiteY4" fmla="*/ 640421 h 640421"/>
              <a:gd name="connsiteX5" fmla="*/ 3184990 w 3505200"/>
              <a:gd name="connsiteY5" fmla="*/ 461529 h 640421"/>
              <a:gd name="connsiteX6" fmla="*/ 0 w 3505200"/>
              <a:gd name="connsiteY6" fmla="*/ 461529 h 640421"/>
              <a:gd name="connsiteX7" fmla="*/ 0 w 3505200"/>
              <a:gd name="connsiteY7" fmla="*/ 178892 h 640421"/>
              <a:gd name="connsiteX0" fmla="*/ 0 w 3840480"/>
              <a:gd name="connsiteY0" fmla="*/ 361772 h 640421"/>
              <a:gd name="connsiteX1" fmla="*/ 3520270 w 3840480"/>
              <a:gd name="connsiteY1" fmla="*/ 178892 h 640421"/>
              <a:gd name="connsiteX2" fmla="*/ 3520270 w 3840480"/>
              <a:gd name="connsiteY2" fmla="*/ 0 h 640421"/>
              <a:gd name="connsiteX3" fmla="*/ 3840480 w 3840480"/>
              <a:gd name="connsiteY3" fmla="*/ 320211 h 640421"/>
              <a:gd name="connsiteX4" fmla="*/ 3520270 w 3840480"/>
              <a:gd name="connsiteY4" fmla="*/ 640421 h 640421"/>
              <a:gd name="connsiteX5" fmla="*/ 3520270 w 3840480"/>
              <a:gd name="connsiteY5" fmla="*/ 461529 h 640421"/>
              <a:gd name="connsiteX6" fmla="*/ 335280 w 3840480"/>
              <a:gd name="connsiteY6" fmla="*/ 461529 h 640421"/>
              <a:gd name="connsiteX7" fmla="*/ 0 w 3840480"/>
              <a:gd name="connsiteY7" fmla="*/ 361772 h 640421"/>
              <a:gd name="connsiteX0" fmla="*/ 0 w 3840480"/>
              <a:gd name="connsiteY0" fmla="*/ 361772 h 640421"/>
              <a:gd name="connsiteX1" fmla="*/ 3520270 w 3840480"/>
              <a:gd name="connsiteY1" fmla="*/ 178892 h 640421"/>
              <a:gd name="connsiteX2" fmla="*/ 3520270 w 3840480"/>
              <a:gd name="connsiteY2" fmla="*/ 0 h 640421"/>
              <a:gd name="connsiteX3" fmla="*/ 3840480 w 3840480"/>
              <a:gd name="connsiteY3" fmla="*/ 320211 h 640421"/>
              <a:gd name="connsiteX4" fmla="*/ 3520270 w 3840480"/>
              <a:gd name="connsiteY4" fmla="*/ 640421 h 640421"/>
              <a:gd name="connsiteX5" fmla="*/ 3520270 w 3840480"/>
              <a:gd name="connsiteY5" fmla="*/ 461529 h 640421"/>
              <a:gd name="connsiteX6" fmla="*/ 60960 w 3840480"/>
              <a:gd name="connsiteY6" fmla="*/ 461529 h 640421"/>
              <a:gd name="connsiteX7" fmla="*/ 0 w 3840480"/>
              <a:gd name="connsiteY7" fmla="*/ 361772 h 640421"/>
              <a:gd name="connsiteX0" fmla="*/ 0 w 3891280"/>
              <a:gd name="connsiteY0" fmla="*/ 361772 h 640421"/>
              <a:gd name="connsiteX1" fmla="*/ 3520270 w 3891280"/>
              <a:gd name="connsiteY1" fmla="*/ 178892 h 640421"/>
              <a:gd name="connsiteX2" fmla="*/ 3520270 w 3891280"/>
              <a:gd name="connsiteY2" fmla="*/ 0 h 640421"/>
              <a:gd name="connsiteX3" fmla="*/ 3891280 w 3891280"/>
              <a:gd name="connsiteY3" fmla="*/ 259251 h 640421"/>
              <a:gd name="connsiteX4" fmla="*/ 3520270 w 3891280"/>
              <a:gd name="connsiteY4" fmla="*/ 640421 h 640421"/>
              <a:gd name="connsiteX5" fmla="*/ 3520270 w 3891280"/>
              <a:gd name="connsiteY5" fmla="*/ 461529 h 640421"/>
              <a:gd name="connsiteX6" fmla="*/ 60960 w 3891280"/>
              <a:gd name="connsiteY6" fmla="*/ 461529 h 640421"/>
              <a:gd name="connsiteX7" fmla="*/ 0 w 3891280"/>
              <a:gd name="connsiteY7" fmla="*/ 361772 h 64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91280" h="640421">
                <a:moveTo>
                  <a:pt x="0" y="361772"/>
                </a:moveTo>
                <a:lnTo>
                  <a:pt x="3520270" y="178892"/>
                </a:lnTo>
                <a:lnTo>
                  <a:pt x="3520270" y="0"/>
                </a:lnTo>
                <a:lnTo>
                  <a:pt x="3891280" y="259251"/>
                </a:lnTo>
                <a:lnTo>
                  <a:pt x="3520270" y="640421"/>
                </a:lnTo>
                <a:lnTo>
                  <a:pt x="3520270" y="461529"/>
                </a:lnTo>
                <a:lnTo>
                  <a:pt x="60960" y="461529"/>
                </a:lnTo>
                <a:lnTo>
                  <a:pt x="0" y="361772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200" y="3505200"/>
            <a:ext cx="4699691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Drag the newly renamed files into this folder</a:t>
            </a:r>
          </a:p>
        </p:txBody>
      </p:sp>
      <p:sp>
        <p:nvSpPr>
          <p:cNvPr id="23" name="Bent-Up Arrow 22"/>
          <p:cNvSpPr/>
          <p:nvPr/>
        </p:nvSpPr>
        <p:spPr>
          <a:xfrm>
            <a:off x="1107440" y="4590991"/>
            <a:ext cx="5826760" cy="1657409"/>
          </a:xfrm>
          <a:custGeom>
            <a:avLst/>
            <a:gdLst>
              <a:gd name="connsiteX0" fmla="*/ 0 w 5410200"/>
              <a:gd name="connsiteY0" fmla="*/ 1524126 h 1789489"/>
              <a:gd name="connsiteX1" fmla="*/ 5005659 w 5410200"/>
              <a:gd name="connsiteY1" fmla="*/ 1524126 h 1789489"/>
              <a:gd name="connsiteX2" fmla="*/ 5005659 w 5410200"/>
              <a:gd name="connsiteY2" fmla="*/ 694393 h 1789489"/>
              <a:gd name="connsiteX3" fmla="*/ 4866482 w 5410200"/>
              <a:gd name="connsiteY3" fmla="*/ 694393 h 1789489"/>
              <a:gd name="connsiteX4" fmla="*/ 5138341 w 5410200"/>
              <a:gd name="connsiteY4" fmla="*/ 0 h 1789489"/>
              <a:gd name="connsiteX5" fmla="*/ 5410200 w 5410200"/>
              <a:gd name="connsiteY5" fmla="*/ 694393 h 1789489"/>
              <a:gd name="connsiteX6" fmla="*/ 5271022 w 5410200"/>
              <a:gd name="connsiteY6" fmla="*/ 694393 h 1789489"/>
              <a:gd name="connsiteX7" fmla="*/ 5271022 w 5410200"/>
              <a:gd name="connsiteY7" fmla="*/ 1789489 h 1789489"/>
              <a:gd name="connsiteX8" fmla="*/ 0 w 5410200"/>
              <a:gd name="connsiteY8" fmla="*/ 1789489 h 1789489"/>
              <a:gd name="connsiteX9" fmla="*/ 0 w 5410200"/>
              <a:gd name="connsiteY9" fmla="*/ 1524126 h 1789489"/>
              <a:gd name="connsiteX0" fmla="*/ 416560 w 5826760"/>
              <a:gd name="connsiteY0" fmla="*/ 1524126 h 1789489"/>
              <a:gd name="connsiteX1" fmla="*/ 5422219 w 5826760"/>
              <a:gd name="connsiteY1" fmla="*/ 1524126 h 1789489"/>
              <a:gd name="connsiteX2" fmla="*/ 5422219 w 5826760"/>
              <a:gd name="connsiteY2" fmla="*/ 694393 h 1789489"/>
              <a:gd name="connsiteX3" fmla="*/ 5283042 w 5826760"/>
              <a:gd name="connsiteY3" fmla="*/ 694393 h 1789489"/>
              <a:gd name="connsiteX4" fmla="*/ 5554901 w 5826760"/>
              <a:gd name="connsiteY4" fmla="*/ 0 h 1789489"/>
              <a:gd name="connsiteX5" fmla="*/ 5826760 w 5826760"/>
              <a:gd name="connsiteY5" fmla="*/ 694393 h 1789489"/>
              <a:gd name="connsiteX6" fmla="*/ 5687582 w 5826760"/>
              <a:gd name="connsiteY6" fmla="*/ 694393 h 1789489"/>
              <a:gd name="connsiteX7" fmla="*/ 5687582 w 5826760"/>
              <a:gd name="connsiteY7" fmla="*/ 1789489 h 1789489"/>
              <a:gd name="connsiteX8" fmla="*/ 0 w 5826760"/>
              <a:gd name="connsiteY8" fmla="*/ 1637089 h 1789489"/>
              <a:gd name="connsiteX9" fmla="*/ 416560 w 5826760"/>
              <a:gd name="connsiteY9" fmla="*/ 1524126 h 1789489"/>
              <a:gd name="connsiteX0" fmla="*/ 132080 w 5826760"/>
              <a:gd name="connsiteY0" fmla="*/ 1544446 h 1789489"/>
              <a:gd name="connsiteX1" fmla="*/ 5422219 w 5826760"/>
              <a:gd name="connsiteY1" fmla="*/ 1524126 h 1789489"/>
              <a:gd name="connsiteX2" fmla="*/ 5422219 w 5826760"/>
              <a:gd name="connsiteY2" fmla="*/ 694393 h 1789489"/>
              <a:gd name="connsiteX3" fmla="*/ 5283042 w 5826760"/>
              <a:gd name="connsiteY3" fmla="*/ 694393 h 1789489"/>
              <a:gd name="connsiteX4" fmla="*/ 5554901 w 5826760"/>
              <a:gd name="connsiteY4" fmla="*/ 0 h 1789489"/>
              <a:gd name="connsiteX5" fmla="*/ 5826760 w 5826760"/>
              <a:gd name="connsiteY5" fmla="*/ 694393 h 1789489"/>
              <a:gd name="connsiteX6" fmla="*/ 5687582 w 5826760"/>
              <a:gd name="connsiteY6" fmla="*/ 694393 h 1789489"/>
              <a:gd name="connsiteX7" fmla="*/ 5687582 w 5826760"/>
              <a:gd name="connsiteY7" fmla="*/ 1789489 h 1789489"/>
              <a:gd name="connsiteX8" fmla="*/ 0 w 5826760"/>
              <a:gd name="connsiteY8" fmla="*/ 1637089 h 1789489"/>
              <a:gd name="connsiteX9" fmla="*/ 132080 w 5826760"/>
              <a:gd name="connsiteY9" fmla="*/ 1544446 h 1789489"/>
              <a:gd name="connsiteX0" fmla="*/ 132080 w 5826760"/>
              <a:gd name="connsiteY0" fmla="*/ 1544446 h 1830129"/>
              <a:gd name="connsiteX1" fmla="*/ 5422219 w 5826760"/>
              <a:gd name="connsiteY1" fmla="*/ 1524126 h 1830129"/>
              <a:gd name="connsiteX2" fmla="*/ 5422219 w 5826760"/>
              <a:gd name="connsiteY2" fmla="*/ 694393 h 1830129"/>
              <a:gd name="connsiteX3" fmla="*/ 5283042 w 5826760"/>
              <a:gd name="connsiteY3" fmla="*/ 694393 h 1830129"/>
              <a:gd name="connsiteX4" fmla="*/ 5554901 w 5826760"/>
              <a:gd name="connsiteY4" fmla="*/ 0 h 1830129"/>
              <a:gd name="connsiteX5" fmla="*/ 5826760 w 5826760"/>
              <a:gd name="connsiteY5" fmla="*/ 694393 h 1830129"/>
              <a:gd name="connsiteX6" fmla="*/ 5687582 w 5826760"/>
              <a:gd name="connsiteY6" fmla="*/ 694393 h 1830129"/>
              <a:gd name="connsiteX7" fmla="*/ 5707902 w 5826760"/>
              <a:gd name="connsiteY7" fmla="*/ 1830129 h 1830129"/>
              <a:gd name="connsiteX8" fmla="*/ 0 w 5826760"/>
              <a:gd name="connsiteY8" fmla="*/ 1637089 h 1830129"/>
              <a:gd name="connsiteX9" fmla="*/ 132080 w 5826760"/>
              <a:gd name="connsiteY9" fmla="*/ 1544446 h 1830129"/>
              <a:gd name="connsiteX0" fmla="*/ 132080 w 5826760"/>
              <a:gd name="connsiteY0" fmla="*/ 1544446 h 1830129"/>
              <a:gd name="connsiteX1" fmla="*/ 5473019 w 5826760"/>
              <a:gd name="connsiteY1" fmla="*/ 1574926 h 1830129"/>
              <a:gd name="connsiteX2" fmla="*/ 5422219 w 5826760"/>
              <a:gd name="connsiteY2" fmla="*/ 694393 h 1830129"/>
              <a:gd name="connsiteX3" fmla="*/ 5283042 w 5826760"/>
              <a:gd name="connsiteY3" fmla="*/ 694393 h 1830129"/>
              <a:gd name="connsiteX4" fmla="*/ 5554901 w 5826760"/>
              <a:gd name="connsiteY4" fmla="*/ 0 h 1830129"/>
              <a:gd name="connsiteX5" fmla="*/ 5826760 w 5826760"/>
              <a:gd name="connsiteY5" fmla="*/ 694393 h 1830129"/>
              <a:gd name="connsiteX6" fmla="*/ 5687582 w 5826760"/>
              <a:gd name="connsiteY6" fmla="*/ 694393 h 1830129"/>
              <a:gd name="connsiteX7" fmla="*/ 5707902 w 5826760"/>
              <a:gd name="connsiteY7" fmla="*/ 1830129 h 1830129"/>
              <a:gd name="connsiteX8" fmla="*/ 0 w 5826760"/>
              <a:gd name="connsiteY8" fmla="*/ 1637089 h 1830129"/>
              <a:gd name="connsiteX9" fmla="*/ 132080 w 5826760"/>
              <a:gd name="connsiteY9" fmla="*/ 1544446 h 1830129"/>
              <a:gd name="connsiteX0" fmla="*/ 132080 w 5826760"/>
              <a:gd name="connsiteY0" fmla="*/ 1371726 h 1657409"/>
              <a:gd name="connsiteX1" fmla="*/ 5473019 w 5826760"/>
              <a:gd name="connsiteY1" fmla="*/ 1402206 h 1657409"/>
              <a:gd name="connsiteX2" fmla="*/ 5422219 w 5826760"/>
              <a:gd name="connsiteY2" fmla="*/ 521673 h 1657409"/>
              <a:gd name="connsiteX3" fmla="*/ 5283042 w 5826760"/>
              <a:gd name="connsiteY3" fmla="*/ 521673 h 1657409"/>
              <a:gd name="connsiteX4" fmla="*/ 5554901 w 5826760"/>
              <a:gd name="connsiteY4" fmla="*/ 0 h 1657409"/>
              <a:gd name="connsiteX5" fmla="*/ 5826760 w 5826760"/>
              <a:gd name="connsiteY5" fmla="*/ 521673 h 1657409"/>
              <a:gd name="connsiteX6" fmla="*/ 5687582 w 5826760"/>
              <a:gd name="connsiteY6" fmla="*/ 521673 h 1657409"/>
              <a:gd name="connsiteX7" fmla="*/ 5707902 w 5826760"/>
              <a:gd name="connsiteY7" fmla="*/ 1657409 h 1657409"/>
              <a:gd name="connsiteX8" fmla="*/ 0 w 5826760"/>
              <a:gd name="connsiteY8" fmla="*/ 1464369 h 1657409"/>
              <a:gd name="connsiteX9" fmla="*/ 132080 w 5826760"/>
              <a:gd name="connsiteY9" fmla="*/ 1371726 h 16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6760" h="1657409">
                <a:moveTo>
                  <a:pt x="132080" y="1371726"/>
                </a:moveTo>
                <a:lnTo>
                  <a:pt x="5473019" y="1402206"/>
                </a:lnTo>
                <a:lnTo>
                  <a:pt x="5422219" y="521673"/>
                </a:lnTo>
                <a:lnTo>
                  <a:pt x="5283042" y="521673"/>
                </a:lnTo>
                <a:lnTo>
                  <a:pt x="5554901" y="0"/>
                </a:lnTo>
                <a:lnTo>
                  <a:pt x="5826760" y="521673"/>
                </a:lnTo>
                <a:lnTo>
                  <a:pt x="5687582" y="521673"/>
                </a:lnTo>
                <a:lnTo>
                  <a:pt x="5707902" y="1657409"/>
                </a:lnTo>
                <a:lnTo>
                  <a:pt x="0" y="1464369"/>
                </a:lnTo>
                <a:lnTo>
                  <a:pt x="132080" y="137172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add/edit - </a:t>
            </a:r>
            <a:r>
              <a:rPr lang="en-US" b="1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3962399"/>
          </a:xfrm>
        </p:spPr>
        <p:txBody>
          <a:bodyPr>
            <a:normAutofit/>
          </a:bodyPr>
          <a:lstStyle/>
          <a:p>
            <a:r>
              <a:rPr lang="en-US" dirty="0" smtClean="0"/>
              <a:t>You should now be able to search for the added chemical as well as open the linked SDS and TDS documents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location/status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keep the locations of chemicals updated!</a:t>
            </a:r>
          </a:p>
          <a:p>
            <a:r>
              <a:rPr lang="en-US" dirty="0" smtClean="0"/>
              <a:t>If you notice a missing chemical, update the location</a:t>
            </a:r>
          </a:p>
          <a:p>
            <a:pPr lvl="1"/>
            <a:r>
              <a:rPr lang="en-US" dirty="0" smtClean="0"/>
              <a:t>Right click the far left column and `delete row`, or change the location from the dropdown menu</a:t>
            </a:r>
            <a:endParaRPr lang="en-US" dirty="0"/>
          </a:p>
          <a:p>
            <a:r>
              <a:rPr lang="en-US" dirty="0" smtClean="0"/>
              <a:t>If you’ve used the last of a chemical, or trashed it</a:t>
            </a:r>
          </a:p>
          <a:p>
            <a:pPr lvl="1"/>
            <a:r>
              <a:rPr lang="en-US" dirty="0" smtClean="0"/>
              <a:t>Change the location to `Limbo` or `Wasted`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78" y="3354940"/>
            <a:ext cx="3952822" cy="3122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52888"/>
            <a:ext cx="3764606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Received a new chemical? Place SDS into “SDS Drop-off” in </a:t>
            </a:r>
            <a:r>
              <a:rPr lang="en-US" dirty="0" err="1" smtClean="0"/>
              <a:t>S.Hecht’s</a:t>
            </a:r>
            <a:r>
              <a:rPr lang="en-US" dirty="0" smtClean="0"/>
              <a:t> office</a:t>
            </a:r>
          </a:p>
          <a:p>
            <a:pPr lvl="1"/>
            <a:r>
              <a:rPr lang="en-US" dirty="0" smtClean="0"/>
              <a:t>date received</a:t>
            </a:r>
          </a:p>
          <a:p>
            <a:pPr lvl="1"/>
            <a:r>
              <a:rPr lang="en-US" dirty="0" smtClean="0"/>
              <a:t>location(s) of storage</a:t>
            </a:r>
          </a:p>
          <a:p>
            <a:pPr lvl="2"/>
            <a:r>
              <a:rPr lang="en-US" dirty="0" smtClean="0"/>
              <a:t>e.g. “Lab 107” or “Lab 107, under sink”</a:t>
            </a:r>
          </a:p>
          <a:p>
            <a:pPr lvl="1"/>
            <a:r>
              <a:rPr lang="en-US" dirty="0" smtClean="0"/>
              <a:t>Supplier</a:t>
            </a:r>
          </a:p>
          <a:p>
            <a:pPr lvl="1"/>
            <a:r>
              <a:rPr lang="en-US" dirty="0" smtClean="0"/>
              <a:t>Include Technical Data Sheet if available</a:t>
            </a:r>
          </a:p>
          <a:p>
            <a:pPr lvl="1"/>
            <a:endParaRPr lang="en-US" dirty="0"/>
          </a:p>
          <a:p>
            <a:r>
              <a:rPr lang="en-US" dirty="0" smtClean="0"/>
              <a:t>If SDS not included…</a:t>
            </a:r>
          </a:p>
          <a:p>
            <a:pPr lvl="1"/>
            <a:r>
              <a:rPr lang="en-US" dirty="0" smtClean="0"/>
              <a:t>lookup chemical on manufacturer website</a:t>
            </a:r>
          </a:p>
          <a:p>
            <a:pPr lvl="2"/>
            <a:r>
              <a:rPr lang="en-US" dirty="0" smtClean="0"/>
              <a:t>print SDS and proceed as above</a:t>
            </a:r>
          </a:p>
          <a:p>
            <a:pPr lvl="1"/>
            <a:r>
              <a:rPr lang="en-US" dirty="0" smtClean="0"/>
              <a:t>Full name of chemical + CAS number, synonyms,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2"/>
            <a:r>
              <a:rPr lang="en-US" dirty="0" smtClean="0"/>
              <a:t>include above information &amp; drop off</a:t>
            </a:r>
          </a:p>
          <a:p>
            <a:pPr lvl="1"/>
            <a:r>
              <a:rPr lang="en-US" dirty="0" smtClean="0"/>
              <a:t>Still can’t find it?</a:t>
            </a:r>
          </a:p>
          <a:p>
            <a:pPr lvl="2"/>
            <a:r>
              <a:rPr lang="en-US" dirty="0" smtClean="0"/>
              <a:t>Use </a:t>
            </a:r>
            <a:r>
              <a:rPr lang="en-US" dirty="0" err="1" smtClean="0"/>
              <a:t>Chemwatch</a:t>
            </a:r>
            <a:r>
              <a:rPr lang="en-US" dirty="0" smtClean="0"/>
              <a:t> or ask </a:t>
            </a:r>
            <a:r>
              <a:rPr lang="en-US" dirty="0" err="1" smtClean="0"/>
              <a:t>S.Hecht</a:t>
            </a:r>
            <a:r>
              <a:rPr lang="en-US" dirty="0" smtClean="0"/>
              <a:t> to use 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 the MSDS database directory</a:t>
            </a:r>
          </a:p>
          <a:p>
            <a:pPr lvl="1"/>
            <a:r>
              <a:rPr lang="en-US" dirty="0">
                <a:hlinkClick r:id="rId3" action="ppaction://hlinkfile"/>
              </a:rPr>
              <a:t>X:\ASUS\Dublin\cas-j\0 - </a:t>
            </a:r>
            <a:r>
              <a:rPr lang="en-US" dirty="0" smtClean="0">
                <a:hlinkClick r:id="rId3" action="ppaction://hlinkfile"/>
              </a:rPr>
              <a:t>Yu\MSDS Access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u="sng" dirty="0" smtClean="0"/>
              <a:t>Make a </a:t>
            </a:r>
            <a:r>
              <a:rPr lang="en-US" b="1" u="sng" dirty="0" smtClean="0"/>
              <a:t>copy</a:t>
            </a:r>
            <a:r>
              <a:rPr lang="en-US" u="sng" dirty="0" smtClean="0"/>
              <a:t> </a:t>
            </a:r>
            <a:r>
              <a:rPr lang="en-US" dirty="0" smtClean="0"/>
              <a:t>of the file on your desktop</a:t>
            </a:r>
          </a:p>
          <a:p>
            <a:pPr lvl="1"/>
            <a:r>
              <a:rPr lang="en-US" b="1" dirty="0" smtClean="0"/>
              <a:t>MSDS.accdb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95" y="3429000"/>
            <a:ext cx="2072820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9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Initial startup may prompt something</a:t>
            </a:r>
          </a:p>
          <a:p>
            <a:pPr lvl="1"/>
            <a:r>
              <a:rPr lang="en-US" dirty="0" smtClean="0"/>
              <a:t>Accept the prompt, allow the database access to the computer or whatever it asks for</a:t>
            </a:r>
            <a:endParaRPr lang="en-US" dirty="0"/>
          </a:p>
          <a:p>
            <a:r>
              <a:rPr lang="en-US" dirty="0" smtClean="0"/>
              <a:t>Select search or add/edit from the splash screen</a:t>
            </a:r>
          </a:p>
          <a:p>
            <a:pPr lvl="1"/>
            <a:r>
              <a:rPr lang="en-US" dirty="0" smtClean="0"/>
              <a:t>Search: for searching only</a:t>
            </a:r>
          </a:p>
          <a:p>
            <a:pPr lvl="1"/>
            <a:r>
              <a:rPr lang="en-US" dirty="0" smtClean="0"/>
              <a:t>Add / Edit: to edit or add SDS entries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38" y="3429000"/>
            <a:ext cx="3147333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38" y="3429000"/>
            <a:ext cx="3147333" cy="281964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start with SEARCH</a:t>
            </a:r>
          </a:p>
          <a:p>
            <a:pPr lvl="1"/>
            <a:r>
              <a:rPr lang="en-US" dirty="0" smtClean="0"/>
              <a:t>Click the Search button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24200" y="4495800"/>
            <a:ext cx="1371600" cy="838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47900" y="1431349"/>
            <a:ext cx="876300" cy="38729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124200" y="1818640"/>
            <a:ext cx="0" cy="2677160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51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start with SEARCH</a:t>
            </a:r>
          </a:p>
          <a:p>
            <a:pPr lvl="1"/>
            <a:r>
              <a:rPr lang="en-US" dirty="0" smtClean="0"/>
              <a:t>Click the Search button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9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962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50664" y="4278868"/>
            <a:ext cx="117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bar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74575" y="4124980"/>
            <a:ext cx="191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Open ACGIH or NIOSH </a:t>
            </a:r>
          </a:p>
          <a:p>
            <a:r>
              <a:rPr lang="en-US" sz="1400" dirty="0" smtClean="0"/>
              <a:t>documents</a:t>
            </a:r>
            <a:endParaRPr lang="en-US" sz="1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748052" y="3124200"/>
            <a:ext cx="13653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62163" y="2286000"/>
            <a:ext cx="22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SDS, if available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029200" y="3657600"/>
            <a:ext cx="37305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65351" y="3364468"/>
            <a:ext cx="222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TDS, if available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410009" y="2558571"/>
            <a:ext cx="23244" cy="269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94896" y="2831068"/>
            <a:ext cx="172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OSHA quick card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239000" y="4604266"/>
            <a:ext cx="0" cy="65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362200" y="4604266"/>
            <a:ext cx="0" cy="65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13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3C0F-B7A9-410D-9DBE-01B9D20E65EE}" type="slidenum">
              <a:rPr lang="en-US" smtClean="0"/>
              <a:t>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 database</a:t>
            </a:r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749"/>
            <a:ext cx="9144000" cy="596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68570</TotalTime>
  <Words>3359</Words>
  <Application>Microsoft Office PowerPoint</Application>
  <PresentationFormat>On-screen Show (4:3)</PresentationFormat>
  <Paragraphs>367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Open Sans Light</vt:lpstr>
      <vt:lpstr>Open Sans</vt:lpstr>
      <vt:lpstr>Arial</vt:lpstr>
      <vt:lpstr>Lato Light</vt:lpstr>
      <vt:lpstr>Droid Sans</vt:lpstr>
      <vt:lpstr>Lato</vt:lpstr>
      <vt:lpstr>Calibri</vt:lpstr>
      <vt:lpstr>Office Theme</vt:lpstr>
      <vt:lpstr>basic tutorial</vt:lpstr>
      <vt:lpstr>uses</vt:lpstr>
      <vt:lpstr>workflow</vt:lpstr>
      <vt:lpstr>tutorial</vt:lpstr>
      <vt:lpstr>tutorial</vt:lpstr>
      <vt:lpstr>search</vt:lpstr>
      <vt:lpstr>search</vt:lpstr>
      <vt:lpstr>search</vt:lpstr>
      <vt:lpstr>search</vt:lpstr>
      <vt:lpstr>search</vt:lpstr>
      <vt:lpstr>ADD / EDIT</vt:lpstr>
      <vt:lpstr>tutorial – add/edit</vt:lpstr>
      <vt:lpstr>tutorial – add/edit</vt:lpstr>
      <vt:lpstr>tutorial – add/edit</vt:lpstr>
      <vt:lpstr>tutorial – add/edit</vt:lpstr>
      <vt:lpstr>tutorial – add/edit</vt:lpstr>
      <vt:lpstr>tutorial – add/edit</vt:lpstr>
      <vt:lpstr>add/edit - example</vt:lpstr>
      <vt:lpstr>add/edit - example</vt:lpstr>
      <vt:lpstr>add/edit - example</vt:lpstr>
      <vt:lpstr>add/edit - example</vt:lpstr>
      <vt:lpstr>add/edit - example</vt:lpstr>
      <vt:lpstr>add/edit - example</vt:lpstr>
      <vt:lpstr>updating location/status</vt:lpstr>
    </vt:vector>
  </TitlesOfParts>
  <Company>ASK Chemicals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Yu, Edward</dc:creator>
  <cp:lastModifiedBy>Yu, Edward</cp:lastModifiedBy>
  <cp:revision>131</cp:revision>
  <dcterms:created xsi:type="dcterms:W3CDTF">2013-07-22T14:29:22Z</dcterms:created>
  <dcterms:modified xsi:type="dcterms:W3CDTF">2019-01-14T13:50:10Z</dcterms:modified>
</cp:coreProperties>
</file>